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notesMasterIdLst>
    <p:notesMasterId r:id="rId33"/>
  </p:notesMasterIdLst>
  <p:handoutMasterIdLst>
    <p:handoutMasterId r:id="rId34"/>
  </p:handout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77" r:id="rId14"/>
    <p:sldId id="278" r:id="rId15"/>
    <p:sldId id="279" r:id="rId16"/>
    <p:sldId id="280" r:id="rId17"/>
    <p:sldId id="281" r:id="rId18"/>
    <p:sldId id="282" r:id="rId19"/>
    <p:sldId id="283" r:id="rId20"/>
    <p:sldId id="284" r:id="rId21"/>
    <p:sldId id="269" r:id="rId22"/>
    <p:sldId id="270" r:id="rId23"/>
    <p:sldId id="271" r:id="rId24"/>
    <p:sldId id="272" r:id="rId25"/>
    <p:sldId id="273" r:id="rId26"/>
    <p:sldId id="274" r:id="rId27"/>
    <p:sldId id="275" r:id="rId28"/>
    <p:sldId id="276" r:id="rId29"/>
    <p:sldId id="285" r:id="rId30"/>
    <p:sldId id="286" r:id="rId31"/>
    <p:sldId id="288" r:id="rId32"/>
  </p:sldIdLst>
  <p:sldSz cx="9144000" cy="6858000" type="screen4x3"/>
  <p:notesSz cx="7019925" cy="9305925"/>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102" autoAdjust="0"/>
  </p:normalViewPr>
  <p:slideViewPr>
    <p:cSldViewPr>
      <p:cViewPr>
        <p:scale>
          <a:sx n="90" d="100"/>
          <a:sy n="90" d="100"/>
        </p:scale>
        <p:origin x="-1608" y="-2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042" name="Rectangle 2"/>
          <p:cNvSpPr>
            <a:spLocks noGrp="1" noChangeArrowheads="1"/>
          </p:cNvSpPr>
          <p:nvPr>
            <p:ph type="hdr" sz="quarter"/>
          </p:nvPr>
        </p:nvSpPr>
        <p:spPr bwMode="auto">
          <a:xfrm>
            <a:off x="0" y="0"/>
            <a:ext cx="3048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87043" name="Rectangle 3"/>
          <p:cNvSpPr>
            <a:spLocks noGrp="1" noChangeArrowheads="1"/>
          </p:cNvSpPr>
          <p:nvPr>
            <p:ph type="dt" sz="quarter" idx="1"/>
          </p:nvPr>
        </p:nvSpPr>
        <p:spPr bwMode="auto">
          <a:xfrm>
            <a:off x="3962400" y="0"/>
            <a:ext cx="3048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7044" name="Rectangle 4"/>
          <p:cNvSpPr>
            <a:spLocks noGrp="1" noChangeArrowheads="1"/>
          </p:cNvSpPr>
          <p:nvPr>
            <p:ph type="ftr" sz="quarter" idx="2"/>
          </p:nvPr>
        </p:nvSpPr>
        <p:spPr bwMode="auto">
          <a:xfrm>
            <a:off x="0" y="8839200"/>
            <a:ext cx="3048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87045" name="Rectangle 5"/>
          <p:cNvSpPr>
            <a:spLocks noGrp="1" noChangeArrowheads="1"/>
          </p:cNvSpPr>
          <p:nvPr>
            <p:ph type="sldNum" sz="quarter" idx="3"/>
          </p:nvPr>
        </p:nvSpPr>
        <p:spPr bwMode="auto">
          <a:xfrm>
            <a:off x="3962400" y="8839200"/>
            <a:ext cx="3048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fld id="{144F061A-F4B7-490F-B60D-2FAB9F066C61}" type="slidenum">
              <a:rPr lang="en-US"/>
              <a:pPr/>
              <a:t>‹#›</a:t>
            </a:fld>
            <a:endParaRPr lang="en-US"/>
          </a:p>
        </p:txBody>
      </p:sp>
    </p:spTree>
    <p:extLst>
      <p:ext uri="{BB962C8B-B14F-4D97-AF65-F5344CB8AC3E}">
        <p14:creationId xmlns:p14="http://schemas.microsoft.com/office/powerpoint/2010/main" val="31155855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3048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2227" name="Rectangle 3"/>
          <p:cNvSpPr>
            <a:spLocks noGrp="1" noChangeArrowheads="1"/>
          </p:cNvSpPr>
          <p:nvPr>
            <p:ph type="dt" idx="1"/>
          </p:nvPr>
        </p:nvSpPr>
        <p:spPr bwMode="auto">
          <a:xfrm>
            <a:off x="3962400" y="0"/>
            <a:ext cx="3048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4340" name="Rectangle 4"/>
          <p:cNvSpPr>
            <a:spLocks noGrp="1" noRot="1" noChangeAspect="1" noChangeArrowheads="1" noTextEdit="1"/>
          </p:cNvSpPr>
          <p:nvPr>
            <p:ph type="sldImg" idx="2"/>
          </p:nvPr>
        </p:nvSpPr>
        <p:spPr bwMode="auto">
          <a:xfrm>
            <a:off x="1168400" y="685800"/>
            <a:ext cx="4673600" cy="35052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9" name="Rectangle 5"/>
          <p:cNvSpPr>
            <a:spLocks noGrp="1" noChangeArrowheads="1"/>
          </p:cNvSpPr>
          <p:nvPr>
            <p:ph type="body" sz="quarter" idx="3"/>
          </p:nvPr>
        </p:nvSpPr>
        <p:spPr bwMode="auto">
          <a:xfrm>
            <a:off x="914400" y="4419600"/>
            <a:ext cx="5181600" cy="41910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2230" name="Rectangle 6"/>
          <p:cNvSpPr>
            <a:spLocks noGrp="1" noChangeArrowheads="1"/>
          </p:cNvSpPr>
          <p:nvPr>
            <p:ph type="ftr" sz="quarter" idx="4"/>
          </p:nvPr>
        </p:nvSpPr>
        <p:spPr bwMode="auto">
          <a:xfrm>
            <a:off x="0" y="8839200"/>
            <a:ext cx="3048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2231" name="Rectangle 7"/>
          <p:cNvSpPr>
            <a:spLocks noGrp="1" noChangeArrowheads="1"/>
          </p:cNvSpPr>
          <p:nvPr>
            <p:ph type="sldNum" sz="quarter" idx="5"/>
          </p:nvPr>
        </p:nvSpPr>
        <p:spPr bwMode="auto">
          <a:xfrm>
            <a:off x="3962400" y="8839200"/>
            <a:ext cx="3048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fld id="{ECCA00AC-6403-4A43-A4CD-DF28D86A1422}" type="slidenum">
              <a:rPr lang="en-US"/>
              <a:pPr/>
              <a:t>‹#›</a:t>
            </a:fld>
            <a:endParaRPr lang="en-US"/>
          </a:p>
        </p:txBody>
      </p:sp>
    </p:spTree>
    <p:extLst>
      <p:ext uri="{BB962C8B-B14F-4D97-AF65-F5344CB8AC3E}">
        <p14:creationId xmlns:p14="http://schemas.microsoft.com/office/powerpoint/2010/main" val="3546487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Arial"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C17E0D87-900B-400F-8746-AC1937B8CBB5}" type="slidenum">
              <a:rPr lang="en-US" sz="1200"/>
              <a:pPr eaLnBrk="1" hangingPunct="1"/>
              <a:t>1</a:t>
            </a:fld>
            <a:endParaRPr lang="en-US" sz="120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579F8127-6AF0-4AAD-9314-4D9EF08A3FCC}" type="slidenum">
              <a:rPr lang="en-US" sz="1200"/>
              <a:pPr eaLnBrk="1" hangingPunct="1"/>
              <a:t>10</a:t>
            </a:fld>
            <a:endParaRPr 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This slide will become more practical to you as we begin to study the rubric that is used in association with the School Executive Evaluation Process.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9D3F59CC-F009-4A76-9733-96BA1FBD2720}" type="slidenum">
              <a:rPr lang="en-US" sz="1200"/>
              <a:pPr eaLnBrk="1" hangingPunct="1"/>
              <a:t>11</a:t>
            </a:fld>
            <a:endParaRPr lang="en-US" sz="120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16C3915B-F407-45DD-B5D3-A4DB4E9DD96D}" type="slidenum">
              <a:rPr lang="en-US" sz="1200"/>
              <a:pPr eaLnBrk="1" hangingPunct="1"/>
              <a:t>12</a:t>
            </a:fld>
            <a:endParaRPr lang="en-US"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72F751D8-5EED-41D9-A3B1-CA4C4405746F}" type="slidenum">
              <a:rPr lang="en-US" sz="1200"/>
              <a:pPr eaLnBrk="1" hangingPunct="1"/>
              <a:t>13</a:t>
            </a:fld>
            <a:endParaRPr lang="en-US" sz="120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74363181-C3B8-46A6-8759-359F513430C2}" type="slidenum">
              <a:rPr lang="en-US" sz="1200"/>
              <a:pPr eaLnBrk="1" hangingPunct="1"/>
              <a:t>14</a:t>
            </a:fld>
            <a:endParaRPr lang="en-US" sz="120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5.  List some activities of a principal that would fall into this standard.</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1D32E1F4-CD19-42B2-B610-A55BA5001467}" type="slidenum">
              <a:rPr lang="en-US" sz="1200"/>
              <a:pPr eaLnBrk="1" hangingPunct="1"/>
              <a:t>15</a:t>
            </a:fld>
            <a:endParaRPr lang="en-US" sz="120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6.  What would be some artifacts that would connect with this standard?</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F5C32C52-292C-40A6-848B-D6596C3907E2}" type="slidenum">
              <a:rPr lang="en-US" sz="1200"/>
              <a:pPr eaLnBrk="1" hangingPunct="1"/>
              <a:t>16</a:t>
            </a:fld>
            <a:endParaRPr lang="en-US" sz="120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7.  How does a school’s culture influence student learning?  What are the different ways a school executive can influence the school’s culture?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81610F7E-E8BE-44F4-866E-5F8214F797B8}" type="slidenum">
              <a:rPr lang="en-US" sz="1200"/>
              <a:pPr eaLnBrk="1" hangingPunct="1"/>
              <a:t>17</a:t>
            </a:fld>
            <a:endParaRPr lang="en-US" sz="120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54E7618A-E154-42C3-8C86-3B700569D039}" type="slidenum">
              <a:rPr lang="en-US" sz="1200"/>
              <a:pPr eaLnBrk="1" hangingPunct="1"/>
              <a:t>18</a:t>
            </a:fld>
            <a:endParaRPr lang="en-US" sz="120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8.  What is the difference in leadership and management?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EE44BC9B-9117-43FB-AD76-1B16D3EA702C}" type="slidenum">
              <a:rPr lang="en-US" sz="1200"/>
              <a:pPr eaLnBrk="1" hangingPunct="1"/>
              <a:t>19</a:t>
            </a:fld>
            <a:endParaRPr lang="en-US" sz="120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buFontTx/>
              <a:buAutoNum type="arabicPeriod" startAt="9"/>
            </a:pPr>
            <a:r>
              <a:rPr lang="en-US" smtClean="0"/>
              <a:t>List some evidences of this standard you have seen in the activities of a principal you have worked with.</a:t>
            </a:r>
          </a:p>
          <a:p>
            <a:pPr marL="228600" indent="-228600" eaLnBrk="1" hangingPunct="1">
              <a:buFontTx/>
              <a:buAutoNum type="arabicPeriod" startAt="9"/>
            </a:pPr>
            <a:endParaRPr lang="en-US" smtClean="0"/>
          </a:p>
          <a:p>
            <a:pPr marL="228600" indent="-228600" eaLnBrk="1" hangingPunct="1">
              <a:buFontTx/>
              <a:buAutoNum type="arabicPeriod" startAt="9"/>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B17FF32F-8A0D-4735-96E0-717C918901E6}" type="slidenum">
              <a:rPr lang="en-US" sz="1200"/>
              <a:pPr eaLnBrk="1" hangingPunct="1"/>
              <a:t>2</a:t>
            </a:fld>
            <a:endParaRPr lang="en-US" sz="120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1.  What skills will a student need in the 21st century? (Hint: Welcome to Route 21)</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61DABAAC-031B-4983-8690-7AFF688A7A61}" type="slidenum">
              <a:rPr lang="en-US" sz="1200"/>
              <a:pPr eaLnBrk="1" hangingPunct="1"/>
              <a:t>20</a:t>
            </a:fld>
            <a:endParaRPr lang="en-US" sz="120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F8F9B47B-4E13-4E6B-A790-B3676692E932}" type="slidenum">
              <a:rPr lang="en-US" sz="1200"/>
              <a:pPr eaLnBrk="1" hangingPunct="1"/>
              <a:t>21</a:t>
            </a:fld>
            <a:endParaRPr lang="en-US" sz="120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EA50B4FB-DEC0-41A5-AF66-A484892F51E9}" type="slidenum">
              <a:rPr lang="en-US" sz="1200"/>
              <a:pPr eaLnBrk="1" hangingPunct="1"/>
              <a:t>22</a:t>
            </a:fld>
            <a:endParaRPr lang="en-US" sz="120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70911F27-BC1D-4B92-BE71-AE4111AC9EB2}" type="slidenum">
              <a:rPr lang="en-US" sz="1200"/>
              <a:pPr eaLnBrk="1" hangingPunct="1"/>
              <a:t>23</a:t>
            </a:fld>
            <a:endParaRPr lang="en-US" sz="120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78CE1755-195D-4C07-A383-95A442F027BF}" type="slidenum">
              <a:rPr lang="en-US" sz="1200"/>
              <a:pPr eaLnBrk="1" hangingPunct="1"/>
              <a:t>24</a:t>
            </a:fld>
            <a:endParaRPr lang="en-US" sz="120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B5BAED54-B82C-417B-8886-6A9B45842E3F}" type="slidenum">
              <a:rPr lang="en-US" sz="1200"/>
              <a:pPr eaLnBrk="1" hangingPunct="1"/>
              <a:t>25</a:t>
            </a:fld>
            <a:endParaRPr lang="en-US" sz="120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9333902C-48E4-4527-8192-3534D4E22D01}" type="slidenum">
              <a:rPr lang="en-US" sz="1200"/>
              <a:pPr eaLnBrk="1" hangingPunct="1"/>
              <a:t>26</a:t>
            </a:fld>
            <a:endParaRPr lang="en-US" sz="120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E98F150A-AD3B-49A4-AB1A-875B7211C33E}" type="slidenum">
              <a:rPr lang="en-US" sz="1200"/>
              <a:pPr eaLnBrk="1" hangingPunct="1"/>
              <a:t>27</a:t>
            </a:fld>
            <a:endParaRPr lang="en-US" sz="120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803AB8CA-5091-4815-8CB8-0E4BE83ECF3F}" type="slidenum">
              <a:rPr lang="en-US" sz="1200"/>
              <a:pPr eaLnBrk="1" hangingPunct="1"/>
              <a:t>28</a:t>
            </a:fld>
            <a:endParaRPr lang="en-US" sz="120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39AF558D-D065-43BF-ABAA-63D8C219D0C0}" type="slidenum">
              <a:rPr lang="en-US" sz="1200"/>
              <a:pPr eaLnBrk="1" hangingPunct="1"/>
              <a:t>29</a:t>
            </a:fld>
            <a:endParaRPr lang="en-US" sz="120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2D448EDB-066C-4286-9F64-E57F7B5CB917}" type="slidenum">
              <a:rPr lang="en-US" sz="1200"/>
              <a:pPr eaLnBrk="1" hangingPunct="1"/>
              <a:t>3</a:t>
            </a:fld>
            <a:endParaRPr lang="en-US" sz="120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E5309F35-FC40-41A0-A557-1CE2D39565AA}" type="slidenum">
              <a:rPr lang="en-US" sz="1200"/>
              <a:pPr eaLnBrk="1" hangingPunct="1"/>
              <a:t>30</a:t>
            </a:fld>
            <a:endParaRPr lang="en-US" sz="120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B147F6A0-6F4C-4FD2-A406-60B65CEF2596}" type="slidenum">
              <a:rPr lang="en-US" sz="1200"/>
              <a:pPr eaLnBrk="1" hangingPunct="1"/>
              <a:t>31</a:t>
            </a:fld>
            <a:endParaRPr lang="en-US" sz="120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7B27CF1E-F710-4368-9953-4AEBA4307C65}" type="slidenum">
              <a:rPr lang="en-US" sz="1200"/>
              <a:pPr eaLnBrk="1" hangingPunct="1"/>
              <a:t>4</a:t>
            </a:fld>
            <a:endParaRPr lang="en-US" sz="120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2.  List some of the differences between school executives and principals.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E58F9AC7-190F-4FCC-BB5E-B6EE476E1D76}" type="slidenum">
              <a:rPr lang="en-US" sz="1200"/>
              <a:pPr eaLnBrk="1" hangingPunct="1"/>
              <a:t>5</a:t>
            </a:fld>
            <a:endParaRPr lang="en-US" sz="120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3.  What does that last phrase mean? (…people are always the medium for the leader).  Do you agree or disagree?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215EDBE8-97BD-4B60-ABAF-8875CDB6161D}" type="slidenum">
              <a:rPr lang="en-US" sz="1200"/>
              <a:pPr eaLnBrk="1" hangingPunct="1"/>
              <a:t>6</a:t>
            </a:fld>
            <a:endParaRPr lang="en-US" sz="120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4.  You are the school executive of a brand new High School of 1600 students.  The superintendent has designated that you will have 4 assistant principals and he is going to give you free reign in who you hire.  List the four people you would hire, their strengths and weaknesses, and what task would they be assigned and why.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0FCD7443-BFE7-4472-9370-D01C91648EE7}" type="slidenum">
              <a:rPr lang="en-US" sz="1200"/>
              <a:pPr eaLnBrk="1" hangingPunct="1"/>
              <a:t>7</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900DB87C-04B9-4E68-99E5-56B06F1CBB08}" type="slidenum">
              <a:rPr lang="en-US" sz="1200"/>
              <a:pPr eaLnBrk="1" hangingPunct="1"/>
              <a:t>8</a:t>
            </a:fld>
            <a:endParaRPr 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fld id="{E995F363-FBCF-4B4E-A6A2-2DD150E6B0FC}" type="slidenum">
              <a:rPr lang="en-US" sz="1200"/>
              <a:pPr eaLnBrk="1" hangingPunct="1"/>
              <a:t>9</a:t>
            </a:fld>
            <a:endParaRPr 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02A963-C0DF-4183-B935-09A1D540E9CC}"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DAA4A0-1505-4EF7-B114-09ABD7ACE9B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0C730B86-4A3E-499B-88C8-F4429639A25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D912F2-1414-4C56-8A24-E4A9C0D7990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50378-EC46-4B52-813F-1058ACAE1A8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7FA5A3-2BA1-4078-8E07-91E6D944000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2C3F49-2983-4D83-91AE-ABF4DAD8A03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B3A5EF-4496-4A87-AC92-B2A304B0CE7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772FB3-C792-4974-9FC4-B94642DD24C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CA6F72-29D7-4DDA-993F-176458A0E031}"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27578FBA-D730-4CA5-BCE6-D412F12F864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CC4D6449-4C10-483B-9FAC-0EF8AB7854A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sz="4400" b="1" dirty="0" smtClean="0"/>
              <a:t>North Carolina Standards for School Administrators</a:t>
            </a:r>
            <a:br>
              <a:rPr lang="en-US" sz="4400" b="1" dirty="0" smtClean="0"/>
            </a:br>
            <a:r>
              <a:rPr lang="en-US" sz="1400" b="1" dirty="0" smtClean="0"/>
              <a:t>As Amended by the State Board of Education, December 7, 2006</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pPr eaLnBrk="1" hangingPunct="1"/>
            <a:r>
              <a:rPr lang="en-US" b="1" smtClean="0"/>
              <a:t>Organization of the Standards</a:t>
            </a:r>
            <a:r>
              <a:rPr lang="en-US" smtClean="0"/>
              <a:t> </a:t>
            </a:r>
          </a:p>
        </p:txBody>
      </p:sp>
      <p:sp>
        <p:nvSpPr>
          <p:cNvPr id="11267" name="Rectangle 3"/>
          <p:cNvSpPr>
            <a:spLocks noGrp="1" noChangeArrowheads="1"/>
          </p:cNvSpPr>
          <p:nvPr>
            <p:ph idx="1"/>
          </p:nvPr>
        </p:nvSpPr>
        <p:spPr/>
        <p:txBody>
          <a:bodyPr/>
          <a:lstStyle/>
          <a:p>
            <a:pPr eaLnBrk="1" hangingPunct="1">
              <a:lnSpc>
                <a:spcPct val="90000"/>
              </a:lnSpc>
            </a:pPr>
            <a:r>
              <a:rPr lang="en-US" sz="2800" smtClean="0"/>
              <a:t>Standard: The standard is the broad category of the executive’s knowledge and skills; </a:t>
            </a:r>
          </a:p>
          <a:p>
            <a:pPr eaLnBrk="1" hangingPunct="1">
              <a:lnSpc>
                <a:spcPct val="90000"/>
              </a:lnSpc>
            </a:pPr>
            <a:r>
              <a:rPr lang="en-US" sz="2800" smtClean="0"/>
              <a:t>Summary:  The summary more fully describes the content and rationale of each Standard; </a:t>
            </a:r>
          </a:p>
          <a:p>
            <a:pPr eaLnBrk="1" hangingPunct="1">
              <a:lnSpc>
                <a:spcPct val="90000"/>
              </a:lnSpc>
            </a:pPr>
            <a:r>
              <a:rPr lang="en-US" sz="2800" smtClean="0"/>
              <a:t>Practices:  The practices are statements of what one would see an effective executive doing in each Standard;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endParaRPr lang="en-US" smtClean="0"/>
          </a:p>
        </p:txBody>
      </p:sp>
      <p:sp>
        <p:nvSpPr>
          <p:cNvPr id="12291" name="Rectangle 3"/>
          <p:cNvSpPr>
            <a:spLocks noGrp="1" noChangeArrowheads="1"/>
          </p:cNvSpPr>
          <p:nvPr>
            <p:ph idx="1"/>
          </p:nvPr>
        </p:nvSpPr>
        <p:spPr/>
        <p:txBody>
          <a:bodyPr/>
          <a:lstStyle/>
          <a:p>
            <a:pPr eaLnBrk="1" hangingPunct="1">
              <a:lnSpc>
                <a:spcPct val="90000"/>
              </a:lnSpc>
            </a:pPr>
            <a:r>
              <a:rPr lang="en-US" sz="2000" dirty="0" smtClean="0"/>
              <a:t>Artifacts: The artifacts are evidence of the quality of the executive’s work or places where evidence can be found in each Standard.  Collectively they could be the components of a performance portfolio. The lists of artifacts are not meant to be exhaustive. </a:t>
            </a:r>
            <a:endParaRPr lang="en-US" sz="2000" dirty="0" smtClean="0"/>
          </a:p>
          <a:p>
            <a:pPr eaLnBrk="1" hangingPunct="1">
              <a:lnSpc>
                <a:spcPct val="90000"/>
              </a:lnSpc>
            </a:pPr>
            <a:endParaRPr lang="en-US" sz="2000" dirty="0" smtClean="0"/>
          </a:p>
          <a:p>
            <a:pPr eaLnBrk="1" hangingPunct="1">
              <a:lnSpc>
                <a:spcPct val="90000"/>
              </a:lnSpc>
            </a:pPr>
            <a:r>
              <a:rPr lang="en-US" sz="2000" dirty="0" smtClean="0"/>
              <a:t>Competencies:  Although not articulated there are many obvious competencies inherent in the practices of each critical leadership function. This document concludes with a list of those competencies which may not be obvious but that support practice in multiple leadership functions. </a:t>
            </a:r>
          </a:p>
          <a:p>
            <a:pPr eaLnBrk="1" hangingPunct="1">
              <a:lnSpc>
                <a:spcPct val="90000"/>
              </a:lnSpc>
            </a:pPr>
            <a:endParaRPr lang="en-US" sz="2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pPr eaLnBrk="1" hangingPunct="1"/>
            <a:r>
              <a:rPr lang="en-US" sz="4000" b="1" smtClean="0"/>
              <a:t>The Seven Standards of Executive Leadership and Their Connection</a:t>
            </a:r>
            <a:r>
              <a:rPr lang="en-US" sz="4000" smtClean="0"/>
              <a:t> </a:t>
            </a:r>
          </a:p>
        </p:txBody>
      </p:sp>
      <p:sp>
        <p:nvSpPr>
          <p:cNvPr id="13315" name="Rectangle 3"/>
          <p:cNvSpPr>
            <a:spLocks noGrp="1" noChangeArrowheads="1"/>
          </p:cNvSpPr>
          <p:nvPr>
            <p:ph idx="1"/>
          </p:nvPr>
        </p:nvSpPr>
        <p:spPr>
          <a:xfrm>
            <a:off x="685800" y="2395538"/>
            <a:ext cx="7772400" cy="3700462"/>
          </a:xfrm>
        </p:spPr>
        <p:txBody>
          <a:bodyPr/>
          <a:lstStyle/>
          <a:p>
            <a:pPr eaLnBrk="1" hangingPunct="1"/>
            <a:r>
              <a:rPr lang="en-US" smtClean="0"/>
              <a:t>The seven critical standards used as the framework for the North Carolina School Executive Standards are borrowed from a Wallace Foundation study, </a:t>
            </a:r>
            <a:r>
              <a:rPr lang="en-US" i="1" smtClean="0"/>
              <a:t>Making Sense of Leading Schools: A Study of the School Principalship </a:t>
            </a:r>
            <a:r>
              <a:rPr lang="en-US" smtClean="0"/>
              <a:t>(2003).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endParaRPr lang="en-US" smtClean="0"/>
          </a:p>
        </p:txBody>
      </p:sp>
      <p:sp>
        <p:nvSpPr>
          <p:cNvPr id="14339" name="Rectangle 3"/>
          <p:cNvSpPr>
            <a:spLocks noGrp="1" noChangeArrowheads="1"/>
          </p:cNvSpPr>
          <p:nvPr>
            <p:ph idx="1"/>
          </p:nvPr>
        </p:nvSpPr>
        <p:spPr>
          <a:xfrm>
            <a:off x="457200" y="1717675"/>
            <a:ext cx="8229600" cy="4530725"/>
          </a:xfrm>
        </p:spPr>
        <p:txBody>
          <a:bodyPr/>
          <a:lstStyle/>
          <a:p>
            <a:pPr eaLnBrk="1" hangingPunct="1"/>
            <a:r>
              <a:rPr lang="en-US" sz="2800" b="1" u="sng" smtClean="0"/>
              <a:t>Standard 1:  Strategic Leadership</a:t>
            </a:r>
            <a:r>
              <a:rPr lang="en-US" sz="2800" smtClean="0"/>
              <a:t> </a:t>
            </a:r>
          </a:p>
          <a:p>
            <a:pPr eaLnBrk="1" hangingPunct="1"/>
            <a:r>
              <a:rPr lang="en-US" sz="2800" b="1" u="sng" smtClean="0"/>
              <a:t>Standard 2: Instructional Leadership</a:t>
            </a:r>
            <a:r>
              <a:rPr lang="en-US" sz="2800" smtClean="0"/>
              <a:t> </a:t>
            </a:r>
          </a:p>
          <a:p>
            <a:pPr eaLnBrk="1" hangingPunct="1"/>
            <a:r>
              <a:rPr lang="en-US" sz="2800" b="1" u="sng" smtClean="0"/>
              <a:t>Standard 3:  Cultural Leadership</a:t>
            </a:r>
            <a:r>
              <a:rPr lang="en-US" sz="2800" smtClean="0"/>
              <a:t> </a:t>
            </a:r>
          </a:p>
          <a:p>
            <a:pPr eaLnBrk="1" hangingPunct="1"/>
            <a:r>
              <a:rPr lang="en-US" sz="2800" b="1" u="sng" smtClean="0"/>
              <a:t>Standard 4:  Human Resource Leadership</a:t>
            </a:r>
            <a:r>
              <a:rPr lang="en-US" sz="2800" smtClean="0"/>
              <a:t> </a:t>
            </a:r>
          </a:p>
          <a:p>
            <a:pPr eaLnBrk="1" hangingPunct="1"/>
            <a:r>
              <a:rPr lang="en-US" sz="2800" b="1" u="sng" smtClean="0"/>
              <a:t>Standard 5:  Managerial Leadership</a:t>
            </a:r>
            <a:r>
              <a:rPr lang="en-US" sz="2800" smtClean="0"/>
              <a:t> </a:t>
            </a:r>
          </a:p>
          <a:p>
            <a:pPr eaLnBrk="1" hangingPunct="1"/>
            <a:r>
              <a:rPr lang="en-US" sz="2800" b="1" u="sng" smtClean="0"/>
              <a:t>Standard 6:  External Development Leadership</a:t>
            </a:r>
            <a:r>
              <a:rPr lang="en-US" sz="2800" smtClean="0"/>
              <a:t> </a:t>
            </a:r>
          </a:p>
          <a:p>
            <a:pPr eaLnBrk="1" hangingPunct="1"/>
            <a:r>
              <a:rPr lang="en-US" sz="2800" b="1" u="sng" smtClean="0"/>
              <a:t>Standard 7:  Micropolitical Leadership</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3600" b="1" u="sng" smtClean="0"/>
              <a:t>Standard 1:  Strategic Leadership</a:t>
            </a:r>
          </a:p>
        </p:txBody>
      </p:sp>
      <p:sp>
        <p:nvSpPr>
          <p:cNvPr id="15363" name="Rectangle 3"/>
          <p:cNvSpPr>
            <a:spLocks noGrp="1" noChangeArrowheads="1"/>
          </p:cNvSpPr>
          <p:nvPr>
            <p:ph idx="1"/>
          </p:nvPr>
        </p:nvSpPr>
        <p:spPr>
          <a:xfrm>
            <a:off x="685800" y="1524000"/>
            <a:ext cx="7772400" cy="4114800"/>
          </a:xfrm>
        </p:spPr>
        <p:txBody>
          <a:bodyPr>
            <a:normAutofit fontScale="92500" lnSpcReduction="10000"/>
          </a:bodyPr>
          <a:lstStyle/>
          <a:p>
            <a:pPr eaLnBrk="1" hangingPunct="1">
              <a:lnSpc>
                <a:spcPct val="90000"/>
              </a:lnSpc>
            </a:pPr>
            <a:r>
              <a:rPr lang="en-US" sz="2800" b="1" dirty="0" smtClean="0"/>
              <a:t>Summary: </a:t>
            </a:r>
            <a:r>
              <a:rPr lang="en-US" sz="2800" dirty="0" smtClean="0"/>
              <a:t>School executives will create conditions that result in strategically re-imaging the school’s vision, mission, and goals in the 21st century. Understanding that schools ideally prepare students for an unseen but not altogether unpredictable future, the leader creates a climate of inquiry that challenges the school community to continually re-purpose itself by building on its core values and beliefs about its preferred future and then developing a pathway to reach it.  </a:t>
            </a:r>
            <a:r>
              <a:rPr lang="en-US" sz="2800" dirty="0" smtClean="0"/>
              <a:t>(</a:t>
            </a:r>
            <a:r>
              <a:rPr lang="en-US" sz="2800" i="1" dirty="0" smtClean="0"/>
              <a:t>Educational Leadership Constituent Council</a:t>
            </a:r>
            <a:r>
              <a:rPr lang="en-US" sz="2800" dirty="0" smtClean="0"/>
              <a:t> (ELCC), </a:t>
            </a:r>
            <a:r>
              <a:rPr lang="en-US" sz="2800" dirty="0" smtClean="0"/>
              <a:t>Standards 1 and 5)</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z="3600" b="1" u="sng" smtClean="0"/>
              <a:t>Standard 2: Instructional Leadership</a:t>
            </a:r>
          </a:p>
        </p:txBody>
      </p:sp>
      <p:sp>
        <p:nvSpPr>
          <p:cNvPr id="16387" name="Rectangle 3"/>
          <p:cNvSpPr>
            <a:spLocks noGrp="1" noChangeArrowheads="1"/>
          </p:cNvSpPr>
          <p:nvPr>
            <p:ph idx="1"/>
          </p:nvPr>
        </p:nvSpPr>
        <p:spPr/>
        <p:txBody>
          <a:bodyPr/>
          <a:lstStyle/>
          <a:p>
            <a:pPr eaLnBrk="1" hangingPunct="1">
              <a:lnSpc>
                <a:spcPct val="80000"/>
              </a:lnSpc>
            </a:pPr>
            <a:r>
              <a:rPr lang="en-US" sz="2400" b="1" smtClean="0"/>
              <a:t>Summary: </a:t>
            </a:r>
            <a:r>
              <a:rPr lang="en-US" sz="2400" smtClean="0"/>
              <a:t>School executives will set high standards for the professional practice of 21st century instruction and assessment that result in a no nonsense accountable environment.  The school executive must be knowledgeable of best instructional and school practices and must use this knowledge to cause the creation of collaborative structures within the school for the design of highly engaging schoolwork for students, the on-going peer review of this work and the sharing of this work throughout the professional community. (ELCC Standard 2)</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z="3600" b="1" u="sng" smtClean="0"/>
              <a:t>Standard 3:  Cultural Leadership</a:t>
            </a:r>
          </a:p>
        </p:txBody>
      </p:sp>
      <p:sp>
        <p:nvSpPr>
          <p:cNvPr id="17411" name="Rectangle 3"/>
          <p:cNvSpPr>
            <a:spLocks noGrp="1" noChangeArrowheads="1"/>
          </p:cNvSpPr>
          <p:nvPr>
            <p:ph idx="1"/>
          </p:nvPr>
        </p:nvSpPr>
        <p:spPr/>
        <p:txBody>
          <a:bodyPr/>
          <a:lstStyle/>
          <a:p>
            <a:pPr eaLnBrk="1" hangingPunct="1">
              <a:lnSpc>
                <a:spcPct val="80000"/>
              </a:lnSpc>
            </a:pPr>
            <a:r>
              <a:rPr lang="en-US" sz="2000" b="1" smtClean="0"/>
              <a:t>Summary: </a:t>
            </a:r>
            <a:r>
              <a:rPr lang="en-US" sz="2000" smtClean="0"/>
              <a:t>School executives will understand and act on the understanding of the important role a school’s culture contributes to the exemplary performance of the school.  School executives must support and value the traditions, artifacts, symbols and positive values and norms of the school and community that result in a sense of identity and pride upon which to build a positive future.  A school executive must be able to “reculture” the school if needed to align with school’s goals of improving student and adult learning and to infuse the work of the adults and students with passion, meaning and purpose.  Cultural leadership implies understanding the school as the people in it each day, how they came to their current state, and how to connect with their traditions in order to move them forward to support the school’s efforts to achieve individual and collective goals. (ELCC Standards 2 and 5)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z="3600" b="1" u="sng" smtClean="0"/>
              <a:t>Standard 4:  Human Resource Leadership</a:t>
            </a:r>
            <a:r>
              <a:rPr lang="en-US" sz="4000" smtClean="0"/>
              <a:t> </a:t>
            </a:r>
          </a:p>
        </p:txBody>
      </p:sp>
      <p:sp>
        <p:nvSpPr>
          <p:cNvPr id="18435" name="Rectangle 3"/>
          <p:cNvSpPr>
            <a:spLocks noGrp="1" noChangeArrowheads="1"/>
          </p:cNvSpPr>
          <p:nvPr>
            <p:ph idx="1"/>
          </p:nvPr>
        </p:nvSpPr>
        <p:spPr/>
        <p:txBody>
          <a:bodyPr/>
          <a:lstStyle/>
          <a:p>
            <a:pPr eaLnBrk="1" hangingPunct="1">
              <a:lnSpc>
                <a:spcPct val="80000"/>
              </a:lnSpc>
            </a:pPr>
            <a:r>
              <a:rPr lang="en-US" sz="2000" b="1" smtClean="0"/>
              <a:t>Summary: </a:t>
            </a:r>
            <a:r>
              <a:rPr lang="en-US" sz="2000" smtClean="0"/>
              <a:t>School executives will ensure that the school is a professional learning community.  School executives will ensure that processes and systems are in place that results in the recruitment, induction, support, evaluation, development and retention of a high performing staff.  The school executive must engage and empower accomplished teachers in a distributive leadership manner, including support of teachers in day-to-day decisions such as discipline, communication with parents, and protecting teachers from duties that interfere with teaching, and must practice fair and consistent evaluation of teachers.  The school executive must engage teachers and other professional staff in conversations to plan their career paths and support district succession planning. (ELCC Standards 3 and 5)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3600" b="1" u="sng" smtClean="0"/>
              <a:t>Standard 5:  Managerial Leadership</a:t>
            </a:r>
          </a:p>
        </p:txBody>
      </p:sp>
      <p:sp>
        <p:nvSpPr>
          <p:cNvPr id="19459" name="Rectangle 3"/>
          <p:cNvSpPr>
            <a:spLocks noGrp="1" noChangeArrowheads="1"/>
          </p:cNvSpPr>
          <p:nvPr>
            <p:ph idx="1"/>
          </p:nvPr>
        </p:nvSpPr>
        <p:spPr/>
        <p:txBody>
          <a:bodyPr/>
          <a:lstStyle/>
          <a:p>
            <a:pPr eaLnBrk="1" hangingPunct="1">
              <a:lnSpc>
                <a:spcPct val="90000"/>
              </a:lnSpc>
            </a:pPr>
            <a:endParaRPr lang="en-US" sz="2000" b="1" smtClean="0"/>
          </a:p>
          <a:p>
            <a:pPr eaLnBrk="1" hangingPunct="1">
              <a:lnSpc>
                <a:spcPct val="90000"/>
              </a:lnSpc>
            </a:pPr>
            <a:r>
              <a:rPr lang="en-US" sz="2000" b="1" smtClean="0"/>
              <a:t>Summary: </a:t>
            </a:r>
            <a:r>
              <a:rPr lang="en-US" sz="2000" smtClean="0"/>
              <a:t>School executives will ensure that the school has processes and systems in place for budgeting, staffing, problem solving, communicating expectations and scheduling that result in organizing the work routines in the building. The school executive must be responsible for the monitoring of the school budget and the inclusion of all teachers in the budget decisions so as to meet the 21st century needs of every classroom.  Effectively and efficiently managing the complexity of every day life is critical for staff to be able to focus its energy on improvement. (ELCC Standard 3)</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z="3600" b="1" u="sng" smtClean="0"/>
              <a:t>Standard 6:  External Development Leadership</a:t>
            </a:r>
          </a:p>
        </p:txBody>
      </p:sp>
      <p:sp>
        <p:nvSpPr>
          <p:cNvPr id="20483" name="Rectangle 3"/>
          <p:cNvSpPr>
            <a:spLocks noGrp="1" noChangeArrowheads="1"/>
          </p:cNvSpPr>
          <p:nvPr>
            <p:ph idx="1"/>
          </p:nvPr>
        </p:nvSpPr>
        <p:spPr/>
        <p:txBody>
          <a:bodyPr/>
          <a:lstStyle/>
          <a:p>
            <a:pPr eaLnBrk="1" hangingPunct="1">
              <a:lnSpc>
                <a:spcPct val="80000"/>
              </a:lnSpc>
            </a:pPr>
            <a:endParaRPr lang="en-US" sz="2400" b="1" smtClean="0"/>
          </a:p>
          <a:p>
            <a:pPr eaLnBrk="1" hangingPunct="1">
              <a:lnSpc>
                <a:spcPct val="80000"/>
              </a:lnSpc>
            </a:pPr>
            <a:r>
              <a:rPr lang="en-US" sz="2400" b="1" smtClean="0"/>
              <a:t>Summary:  </a:t>
            </a:r>
            <a:r>
              <a:rPr lang="en-US" sz="2400" smtClean="0"/>
              <a:t>A school executive will design structures and processes that result in community engagement, support, and ownership. Acknowledging that schools no longer reflect but in fact build community, the leader proactively creates with staff opportunities for parents, community and business representatives to participate as “stockholders” in the school such that continued investments of resources and good will are not left to chance.  (ELCC Standard 6)</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normAutofit fontScale="90000"/>
          </a:bodyPr>
          <a:lstStyle/>
          <a:p>
            <a:pPr eaLnBrk="1" hangingPunct="1"/>
            <a:r>
              <a:rPr lang="en-US" sz="4000" b="1" smtClean="0"/>
              <a:t>FUTURE-READY STUDENTS For the 21st Century</a:t>
            </a:r>
          </a:p>
        </p:txBody>
      </p:sp>
      <p:sp>
        <p:nvSpPr>
          <p:cNvPr id="3075" name="Rectangle 3"/>
          <p:cNvSpPr>
            <a:spLocks noGrp="1" noChangeArrowheads="1"/>
          </p:cNvSpPr>
          <p:nvPr>
            <p:ph idx="1"/>
          </p:nvPr>
        </p:nvSpPr>
        <p:spPr/>
        <p:txBody>
          <a:bodyPr/>
          <a:lstStyle/>
          <a:p>
            <a:pPr eaLnBrk="1" hangingPunct="1"/>
            <a:endParaRPr lang="en-US" smtClean="0"/>
          </a:p>
          <a:p>
            <a:pPr eaLnBrk="1" hangingPunct="1"/>
            <a:r>
              <a:rPr lang="en-US" smtClean="0"/>
              <a:t>The guiding mission of the North Carolina State Board of Education is that every public school student will graduate from high school, globally competitive for work and postsecondary education and prepared for life in the 21st Century.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3600" b="1" u="sng" smtClean="0"/>
              <a:t>Standard 7:  Micropolitical Leadership</a:t>
            </a:r>
          </a:p>
        </p:txBody>
      </p:sp>
      <p:sp>
        <p:nvSpPr>
          <p:cNvPr id="21507" name="Rectangle 3"/>
          <p:cNvSpPr>
            <a:spLocks noGrp="1" noChangeArrowheads="1"/>
          </p:cNvSpPr>
          <p:nvPr>
            <p:ph idx="1"/>
          </p:nvPr>
        </p:nvSpPr>
        <p:spPr>
          <a:xfrm>
            <a:off x="609600" y="1752600"/>
            <a:ext cx="7772400" cy="4114800"/>
          </a:xfrm>
        </p:spPr>
        <p:txBody>
          <a:bodyPr>
            <a:normAutofit fontScale="92500" lnSpcReduction="10000"/>
          </a:bodyPr>
          <a:lstStyle/>
          <a:p>
            <a:pPr eaLnBrk="1" hangingPunct="1">
              <a:lnSpc>
                <a:spcPct val="90000"/>
              </a:lnSpc>
            </a:pPr>
            <a:endParaRPr lang="en-US" sz="2800" b="1" smtClean="0"/>
          </a:p>
          <a:p>
            <a:pPr eaLnBrk="1" hangingPunct="1">
              <a:lnSpc>
                <a:spcPct val="90000"/>
              </a:lnSpc>
            </a:pPr>
            <a:r>
              <a:rPr lang="en-US" sz="2800" b="1" smtClean="0"/>
              <a:t>Summary:  </a:t>
            </a:r>
            <a:r>
              <a:rPr lang="en-US" sz="2800" smtClean="0"/>
              <a:t>The school executive will build systems and relationships that utilize the staff’s diversity, encourage constructive ideological conflict in order to leverage staff expertise, power and influence to realize the school’s vision for success. The executive will also creatively employ an awareness of staff’s professional needs, issues, and interests to build social cohesion and to facilitate distributed governance and shared decision-making.  (EELC Standard 6)</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b="1" u="sng" smtClean="0"/>
              <a:t>Competencies</a:t>
            </a:r>
            <a:r>
              <a:rPr lang="en-US" smtClean="0"/>
              <a:t> </a:t>
            </a:r>
          </a:p>
        </p:txBody>
      </p:sp>
      <p:sp>
        <p:nvSpPr>
          <p:cNvPr id="22531" name="Rectangle 3"/>
          <p:cNvSpPr>
            <a:spLocks noGrp="1" noChangeArrowheads="1"/>
          </p:cNvSpPr>
          <p:nvPr>
            <p:ph idx="1"/>
          </p:nvPr>
        </p:nvSpPr>
        <p:spPr/>
        <p:txBody>
          <a:bodyPr/>
          <a:lstStyle/>
          <a:p>
            <a:pPr eaLnBrk="1" hangingPunct="1"/>
            <a:r>
              <a:rPr lang="en-US" smtClean="0"/>
              <a:t>A competency is a combination of knowledge (factual and experiential) and skills that one needs to effectively implement the practices.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endParaRPr lang="en-US" smtClean="0"/>
          </a:p>
        </p:txBody>
      </p:sp>
      <p:sp>
        <p:nvSpPr>
          <p:cNvPr id="23555" name="Rectangle 3"/>
          <p:cNvSpPr>
            <a:spLocks noGrp="1" noChangeArrowheads="1"/>
          </p:cNvSpPr>
          <p:nvPr>
            <p:ph idx="1"/>
          </p:nvPr>
        </p:nvSpPr>
        <p:spPr/>
        <p:txBody>
          <a:bodyPr/>
          <a:lstStyle/>
          <a:p>
            <a:pPr eaLnBrk="1" hangingPunct="1">
              <a:lnSpc>
                <a:spcPct val="90000"/>
              </a:lnSpc>
            </a:pPr>
            <a:r>
              <a:rPr lang="en-US" sz="2000" b="1" smtClean="0"/>
              <a:t>Communication </a:t>
            </a:r>
            <a:r>
              <a:rPr lang="en-US" sz="2000" smtClean="0"/>
              <a:t>– Effectively listens to others; clearly and effectively presents and understands information orally and in writing; acquires, organizes, analyzes, interprets, maintains information needed to achieve school or team 21st century objectives. </a:t>
            </a:r>
            <a:endParaRPr lang="en-US" sz="2000" b="1" smtClean="0"/>
          </a:p>
          <a:p>
            <a:pPr eaLnBrk="1" hangingPunct="1">
              <a:lnSpc>
                <a:spcPct val="90000"/>
              </a:lnSpc>
            </a:pPr>
            <a:r>
              <a:rPr lang="en-US" sz="2000" b="1" smtClean="0"/>
              <a:t>Change Management </a:t>
            </a:r>
            <a:r>
              <a:rPr lang="en-US" sz="2000" smtClean="0"/>
              <a:t>– Effectively engages staff and community in the change process in a manner that ensures their support of the change and its successful implementation. </a:t>
            </a:r>
            <a:endParaRPr lang="en-US" sz="2000" b="1" smtClean="0"/>
          </a:p>
          <a:p>
            <a:pPr eaLnBrk="1" hangingPunct="1">
              <a:lnSpc>
                <a:spcPct val="90000"/>
              </a:lnSpc>
            </a:pPr>
            <a:r>
              <a:rPr lang="en-US" sz="2000" b="1" smtClean="0"/>
              <a:t>Conflict Management </a:t>
            </a:r>
            <a:r>
              <a:rPr lang="en-US" sz="2000" smtClean="0"/>
              <a:t>– Anticipates or seeks to resolve confrontations, disagreements, or complaints in a constructive manner.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endParaRPr lang="en-US" smtClean="0"/>
          </a:p>
        </p:txBody>
      </p:sp>
      <p:sp>
        <p:nvSpPr>
          <p:cNvPr id="24579" name="Rectangle 3"/>
          <p:cNvSpPr>
            <a:spLocks noGrp="1" noChangeArrowheads="1"/>
          </p:cNvSpPr>
          <p:nvPr>
            <p:ph idx="1"/>
          </p:nvPr>
        </p:nvSpPr>
        <p:spPr/>
        <p:txBody>
          <a:bodyPr/>
          <a:lstStyle/>
          <a:p>
            <a:pPr eaLnBrk="1" hangingPunct="1">
              <a:lnSpc>
                <a:spcPct val="90000"/>
              </a:lnSpc>
            </a:pPr>
            <a:r>
              <a:rPr lang="en-US" sz="2400" b="1" smtClean="0"/>
              <a:t>Creative Thinking </a:t>
            </a:r>
            <a:r>
              <a:rPr lang="en-US" sz="2400" smtClean="0"/>
              <a:t>– Engages in and fosters an environment for others to engage in innovative thinking. </a:t>
            </a:r>
            <a:endParaRPr lang="en-US" sz="2400" b="1" smtClean="0"/>
          </a:p>
          <a:p>
            <a:pPr eaLnBrk="1" hangingPunct="1">
              <a:lnSpc>
                <a:spcPct val="90000"/>
              </a:lnSpc>
            </a:pPr>
            <a:r>
              <a:rPr lang="en-US" sz="2400" b="1" smtClean="0"/>
              <a:t>Customer Focus </a:t>
            </a:r>
            <a:r>
              <a:rPr lang="en-US" sz="2400" smtClean="0"/>
              <a:t>– Understands the students as customers of the work of schooling and the servant nature of leadership and acts accordingly. </a:t>
            </a:r>
            <a:endParaRPr lang="en-US" sz="2400" b="1" smtClean="0"/>
          </a:p>
          <a:p>
            <a:pPr eaLnBrk="1" hangingPunct="1">
              <a:lnSpc>
                <a:spcPct val="90000"/>
              </a:lnSpc>
            </a:pPr>
            <a:r>
              <a:rPr lang="en-US" sz="2400" b="1" smtClean="0"/>
              <a:t>Delegation – </a:t>
            </a:r>
            <a:r>
              <a:rPr lang="en-US" sz="2400" smtClean="0"/>
              <a:t>Effectively assigns work tasks to others in ways that provide learning experiences for them and in ways that ensure the efficient operation of the school.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endParaRPr lang="en-US" smtClean="0"/>
          </a:p>
        </p:txBody>
      </p:sp>
      <p:sp>
        <p:nvSpPr>
          <p:cNvPr id="25603" name="Rectangle 3"/>
          <p:cNvSpPr>
            <a:spLocks noGrp="1" noChangeArrowheads="1"/>
          </p:cNvSpPr>
          <p:nvPr>
            <p:ph idx="1"/>
          </p:nvPr>
        </p:nvSpPr>
        <p:spPr/>
        <p:txBody>
          <a:bodyPr/>
          <a:lstStyle/>
          <a:p>
            <a:pPr eaLnBrk="1" hangingPunct="1">
              <a:lnSpc>
                <a:spcPct val="80000"/>
              </a:lnSpc>
            </a:pPr>
            <a:r>
              <a:rPr lang="en-US" sz="2000" b="1" smtClean="0"/>
              <a:t>Dialogue/Inquiry </a:t>
            </a:r>
            <a:r>
              <a:rPr lang="en-US" sz="2000" smtClean="0"/>
              <a:t>– Is skilled in creating a risk free environment for engaging people in conversations that explore issues, challenges or bad relationships that are hindering school performance. </a:t>
            </a:r>
            <a:endParaRPr lang="en-US" sz="2000" b="1" smtClean="0"/>
          </a:p>
          <a:p>
            <a:pPr eaLnBrk="1" hangingPunct="1">
              <a:lnSpc>
                <a:spcPct val="80000"/>
              </a:lnSpc>
            </a:pPr>
            <a:r>
              <a:rPr lang="en-US" sz="2000" b="1" smtClean="0"/>
              <a:t>Emotional Intelligence –</a:t>
            </a:r>
            <a:r>
              <a:rPr lang="en-US" sz="2000" smtClean="0"/>
              <a:t> Is able to manage oneself through self awareness and self management and is able to manage relationships through empathy, social awareness and relationship management.  This competency is critical to building strong, transparent, trusting relationships throughout the school community. </a:t>
            </a:r>
            <a:endParaRPr lang="en-US" sz="2000" b="1" smtClean="0"/>
          </a:p>
          <a:p>
            <a:pPr eaLnBrk="1" hangingPunct="1">
              <a:lnSpc>
                <a:spcPct val="80000"/>
              </a:lnSpc>
            </a:pPr>
            <a:r>
              <a:rPr lang="en-US" sz="2000" b="1" smtClean="0"/>
              <a:t>Environmental Awareness </a:t>
            </a:r>
            <a:r>
              <a:rPr lang="en-US" sz="2000" smtClean="0"/>
              <a:t>– Becomes aware and remains informed of external and internal trends, interests and issues with potential impacts on school policies, practices, procedures and positions.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endParaRPr lang="en-US" smtClean="0"/>
          </a:p>
        </p:txBody>
      </p:sp>
      <p:sp>
        <p:nvSpPr>
          <p:cNvPr id="26627" name="Rectangle 3"/>
          <p:cNvSpPr>
            <a:spLocks noGrp="1" noChangeArrowheads="1"/>
          </p:cNvSpPr>
          <p:nvPr>
            <p:ph idx="1"/>
          </p:nvPr>
        </p:nvSpPr>
        <p:spPr/>
        <p:txBody>
          <a:bodyPr/>
          <a:lstStyle/>
          <a:p>
            <a:pPr eaLnBrk="1" hangingPunct="1">
              <a:lnSpc>
                <a:spcPct val="90000"/>
              </a:lnSpc>
            </a:pPr>
            <a:r>
              <a:rPr lang="en-US" sz="2000" b="1" smtClean="0"/>
              <a:t>Global Perspective </a:t>
            </a:r>
            <a:r>
              <a:rPr lang="en-US" sz="2000" smtClean="0"/>
              <a:t>– Understands the competitive nature of the new global economy and is clear about the knowledge and skills students will need to be successful in this economy. </a:t>
            </a:r>
            <a:endParaRPr lang="en-US" sz="2000" b="1" smtClean="0"/>
          </a:p>
          <a:p>
            <a:pPr eaLnBrk="1" hangingPunct="1">
              <a:lnSpc>
                <a:spcPct val="90000"/>
              </a:lnSpc>
            </a:pPr>
            <a:r>
              <a:rPr lang="en-US" sz="2000" b="1" smtClean="0"/>
              <a:t>Judgment –</a:t>
            </a:r>
            <a:r>
              <a:rPr lang="en-US" sz="2000" smtClean="0"/>
              <a:t> Effectively reaching logical conclusions and making high quality decisions based on available information.  Giving priority and caution to significant issues.  Analyzing and interpreting complex information. </a:t>
            </a:r>
            <a:endParaRPr lang="en-US" sz="2000" b="1" smtClean="0"/>
          </a:p>
          <a:p>
            <a:pPr eaLnBrk="1" hangingPunct="1">
              <a:lnSpc>
                <a:spcPct val="90000"/>
              </a:lnSpc>
            </a:pPr>
            <a:r>
              <a:rPr lang="en-US" sz="2000" b="1" smtClean="0"/>
              <a:t>Organizational Ability – </a:t>
            </a:r>
            <a:r>
              <a:rPr lang="en-US" sz="2000" smtClean="0"/>
              <a:t>Effectively plans and schedules one’s own and the work of others so that resources are used appropriately, such as scheduling the flow of activities and establishing procedures to monitor projects.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endParaRPr lang="en-US" smtClean="0"/>
          </a:p>
        </p:txBody>
      </p:sp>
      <p:sp>
        <p:nvSpPr>
          <p:cNvPr id="27651" name="Rectangle 3"/>
          <p:cNvSpPr>
            <a:spLocks noGrp="1" noChangeArrowheads="1"/>
          </p:cNvSpPr>
          <p:nvPr>
            <p:ph idx="1"/>
          </p:nvPr>
        </p:nvSpPr>
        <p:spPr/>
        <p:txBody>
          <a:bodyPr/>
          <a:lstStyle/>
          <a:p>
            <a:pPr eaLnBrk="1" hangingPunct="1">
              <a:lnSpc>
                <a:spcPct val="90000"/>
              </a:lnSpc>
            </a:pPr>
            <a:r>
              <a:rPr lang="en-US" sz="2000" b="1" smtClean="0"/>
              <a:t>Personal Ethics and Values </a:t>
            </a:r>
            <a:r>
              <a:rPr lang="en-US" sz="2000" smtClean="0"/>
              <a:t>– Consistently exhibits high standards in the areas of honesty, integrity, fairness, stewardship, trust, respect, and confidentiality. </a:t>
            </a:r>
            <a:endParaRPr lang="en-US" sz="2000" b="1" smtClean="0"/>
          </a:p>
          <a:p>
            <a:pPr eaLnBrk="1" hangingPunct="1">
              <a:lnSpc>
                <a:spcPct val="90000"/>
              </a:lnSpc>
            </a:pPr>
            <a:r>
              <a:rPr lang="en-US" sz="2000" b="1" smtClean="0"/>
              <a:t>Personal Responsibility for Performance – </a:t>
            </a:r>
            <a:r>
              <a:rPr lang="en-US" sz="2000" smtClean="0"/>
              <a:t>Proactively and continuously improves performance by focusing on needed areas of improvement and enhancement of strengths; actively seeks and effectively applies feedback from others; takes full responsibility for one’s own achievements. </a:t>
            </a:r>
            <a:endParaRPr lang="en-US" sz="2000" b="1" smtClean="0"/>
          </a:p>
          <a:p>
            <a:pPr eaLnBrk="1" hangingPunct="1">
              <a:lnSpc>
                <a:spcPct val="90000"/>
              </a:lnSpc>
            </a:pPr>
            <a:r>
              <a:rPr lang="en-US" sz="2000" b="1" smtClean="0"/>
              <a:t>Responsiveness</a:t>
            </a:r>
            <a:r>
              <a:rPr lang="en-US" sz="2000" smtClean="0"/>
              <a:t>--Does not leave issues, inquiries or requirements for information go unattended.  Creates a clearly delineated structure for responding to requests/situations in an expedient manner.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endParaRPr lang="en-US" smtClean="0"/>
          </a:p>
        </p:txBody>
      </p:sp>
      <p:sp>
        <p:nvSpPr>
          <p:cNvPr id="28675" name="Rectangle 3"/>
          <p:cNvSpPr>
            <a:spLocks noGrp="1" noChangeArrowheads="1"/>
          </p:cNvSpPr>
          <p:nvPr>
            <p:ph idx="1"/>
          </p:nvPr>
        </p:nvSpPr>
        <p:spPr/>
        <p:txBody>
          <a:bodyPr/>
          <a:lstStyle/>
          <a:p>
            <a:pPr eaLnBrk="1" hangingPunct="1">
              <a:lnSpc>
                <a:spcPct val="80000"/>
              </a:lnSpc>
            </a:pPr>
            <a:r>
              <a:rPr lang="en-US" sz="2000" b="1" smtClean="0"/>
              <a:t>Results Orientation –</a:t>
            </a:r>
            <a:r>
              <a:rPr lang="en-US" sz="2000" smtClean="0"/>
              <a:t> Effectively assumes responsibility.  Recognizes when a decision is required.  Takes prompt action as issues emerge.  Resolves short-term issues while balancing them against long-term goals. </a:t>
            </a:r>
            <a:endParaRPr lang="en-US" sz="2000" b="1" smtClean="0"/>
          </a:p>
          <a:p>
            <a:pPr eaLnBrk="1" hangingPunct="1">
              <a:lnSpc>
                <a:spcPct val="80000"/>
              </a:lnSpc>
            </a:pPr>
            <a:r>
              <a:rPr lang="en-US" sz="2000" b="1" smtClean="0"/>
              <a:t>Sensitivity – </a:t>
            </a:r>
            <a:r>
              <a:rPr lang="en-US" sz="2000" smtClean="0"/>
              <a:t>Effectively perceives the needs and concerns of others; deals tactfully with others in emotionally stressful situations or in conflict.  Knowing what information to communicate and to whom.  Relating to people of varying ethnic, cultural, and religious backgrounds. </a:t>
            </a:r>
            <a:endParaRPr lang="en-US" sz="2000" b="1" smtClean="0"/>
          </a:p>
          <a:p>
            <a:pPr eaLnBrk="1" hangingPunct="1">
              <a:lnSpc>
                <a:spcPct val="80000"/>
              </a:lnSpc>
            </a:pPr>
            <a:r>
              <a:rPr lang="en-US" sz="2000" b="1" smtClean="0"/>
              <a:t>Systems Thinking </a:t>
            </a:r>
            <a:r>
              <a:rPr lang="en-US" sz="2000" smtClean="0"/>
              <a:t>– Understands the interrelationships and impacts of school and district influences, systems and external stakeholders, and applies that understanding to advancing the achievement of the school or team.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endParaRPr lang="en-US" smtClean="0"/>
          </a:p>
        </p:txBody>
      </p:sp>
      <p:sp>
        <p:nvSpPr>
          <p:cNvPr id="29699" name="Rectangle 3"/>
          <p:cNvSpPr>
            <a:spLocks noGrp="1" noChangeArrowheads="1"/>
          </p:cNvSpPr>
          <p:nvPr>
            <p:ph idx="1"/>
          </p:nvPr>
        </p:nvSpPr>
        <p:spPr/>
        <p:txBody>
          <a:bodyPr/>
          <a:lstStyle/>
          <a:p>
            <a:pPr eaLnBrk="1" hangingPunct="1">
              <a:lnSpc>
                <a:spcPct val="80000"/>
              </a:lnSpc>
            </a:pPr>
            <a:r>
              <a:rPr lang="en-US" sz="2400" b="1" smtClean="0"/>
              <a:t>Technology </a:t>
            </a:r>
            <a:r>
              <a:rPr lang="en-US" sz="2400" smtClean="0"/>
              <a:t>– Effectively utilizes the latest technologies to continuously improve the management of the school and enhance student instruction. </a:t>
            </a:r>
            <a:endParaRPr lang="en-US" sz="2400" b="1" smtClean="0"/>
          </a:p>
          <a:p>
            <a:pPr eaLnBrk="1" hangingPunct="1">
              <a:lnSpc>
                <a:spcPct val="80000"/>
              </a:lnSpc>
            </a:pPr>
            <a:r>
              <a:rPr lang="en-US" sz="2400" b="1" smtClean="0"/>
              <a:t>Time Management </a:t>
            </a:r>
            <a:r>
              <a:rPr lang="en-US" sz="2400" smtClean="0"/>
              <a:t>– Effectively uses available time to complete work tasks and activities that lead to the achievement of desired work or school results.  Runs effective meetings. </a:t>
            </a:r>
            <a:endParaRPr lang="en-US" sz="2400" b="1" smtClean="0"/>
          </a:p>
          <a:p>
            <a:pPr eaLnBrk="1" hangingPunct="1">
              <a:lnSpc>
                <a:spcPct val="80000"/>
              </a:lnSpc>
            </a:pPr>
            <a:r>
              <a:rPr lang="en-US" sz="2400" b="1" smtClean="0"/>
              <a:t>Visionary</a:t>
            </a:r>
            <a:r>
              <a:rPr lang="en-US" sz="2400" smtClean="0"/>
              <a:t> – Encourages Imagineering by creating an environment and structure to capture stakeholder dreams of what the school could become for all the students.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EELC Standards</a:t>
            </a:r>
          </a:p>
        </p:txBody>
      </p:sp>
      <p:sp>
        <p:nvSpPr>
          <p:cNvPr id="30723" name="Rectangle 3"/>
          <p:cNvSpPr>
            <a:spLocks noGrp="1" noChangeArrowheads="1"/>
          </p:cNvSpPr>
          <p:nvPr>
            <p:ph idx="1"/>
          </p:nvPr>
        </p:nvSpPr>
        <p:spPr>
          <a:xfrm>
            <a:off x="609600" y="1447800"/>
            <a:ext cx="7772400" cy="4114800"/>
          </a:xfrm>
        </p:spPr>
        <p:txBody>
          <a:bodyPr/>
          <a:lstStyle/>
          <a:p>
            <a:pPr marL="457200" indent="-457200">
              <a:lnSpc>
                <a:spcPct val="90000"/>
              </a:lnSpc>
            </a:pPr>
            <a:r>
              <a:rPr lang="en-US" sz="2800" dirty="0" smtClean="0"/>
              <a:t>C</a:t>
            </a:r>
            <a:r>
              <a:rPr lang="en-US" sz="2400" dirty="0" smtClean="0"/>
              <a:t>andidates </a:t>
            </a:r>
            <a:r>
              <a:rPr lang="en-US" sz="2400" dirty="0" smtClean="0"/>
              <a:t>who complete the program are educational leaders who have the knowledge and ability to promote the success of all students by: </a:t>
            </a:r>
            <a:r>
              <a:rPr lang="en-US" sz="2400" dirty="0" smtClean="0"/>
              <a:t>facilitating </a:t>
            </a:r>
            <a:r>
              <a:rPr lang="en-US" sz="2400" dirty="0" smtClean="0"/>
              <a:t>the development, articulation, </a:t>
            </a:r>
            <a:r>
              <a:rPr lang="en-US" sz="2400" dirty="0" smtClean="0"/>
              <a:t>implementation</a:t>
            </a:r>
            <a:r>
              <a:rPr lang="en-US" sz="2400" dirty="0" smtClean="0"/>
              <a:t>, and stewardship of a school or </a:t>
            </a:r>
            <a:r>
              <a:rPr lang="en-US" sz="2400" dirty="0" smtClean="0"/>
              <a:t>district </a:t>
            </a:r>
            <a:r>
              <a:rPr lang="en-US" sz="2400" dirty="0" smtClean="0"/>
              <a:t>vision of leading supported by the school </a:t>
            </a:r>
            <a:r>
              <a:rPr lang="en-US" sz="2400" dirty="0" smtClean="0"/>
              <a:t>community</a:t>
            </a:r>
            <a:r>
              <a:rPr lang="en-US" sz="2400" dirty="0" smtClean="0"/>
              <a:t>.</a:t>
            </a:r>
          </a:p>
          <a:p>
            <a:pPr marL="609600" indent="-609600" eaLnBrk="1" hangingPunct="1">
              <a:lnSpc>
                <a:spcPct val="90000"/>
              </a:lnSpc>
            </a:pPr>
            <a:r>
              <a:rPr lang="en-US" sz="2400" dirty="0" smtClean="0"/>
              <a:t>promoting a positive school culture, providing an effective instructional program, applying best practices to student learning, and designing comprehensive professional growth pans for staff.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fontScale="90000"/>
          </a:bodyPr>
          <a:lstStyle/>
          <a:p>
            <a:pPr eaLnBrk="1" hangingPunct="1"/>
            <a:r>
              <a:rPr lang="en-US" sz="4000" b="1" smtClean="0"/>
              <a:t>A New Vision of School Leadership</a:t>
            </a:r>
            <a:r>
              <a:rPr lang="en-US" sz="4000" smtClean="0"/>
              <a:t> </a:t>
            </a:r>
          </a:p>
        </p:txBody>
      </p:sp>
      <p:sp>
        <p:nvSpPr>
          <p:cNvPr id="4099" name="Rectangle 3"/>
          <p:cNvSpPr>
            <a:spLocks noGrp="1" noChangeArrowheads="1"/>
          </p:cNvSpPr>
          <p:nvPr>
            <p:ph idx="1"/>
          </p:nvPr>
        </p:nvSpPr>
        <p:spPr/>
        <p:txBody>
          <a:bodyPr/>
          <a:lstStyle/>
          <a:p>
            <a:pPr eaLnBrk="1" hangingPunct="1"/>
            <a:r>
              <a:rPr lang="en-US" smtClean="0"/>
              <a:t>The school Executive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endParaRPr lang="en-US" smtClean="0"/>
          </a:p>
        </p:txBody>
      </p:sp>
      <p:sp>
        <p:nvSpPr>
          <p:cNvPr id="31747" name="Rectangle 3"/>
          <p:cNvSpPr>
            <a:spLocks noGrp="1" noChangeArrowheads="1"/>
          </p:cNvSpPr>
          <p:nvPr>
            <p:ph idx="1"/>
          </p:nvPr>
        </p:nvSpPr>
        <p:spPr/>
        <p:txBody>
          <a:bodyPr/>
          <a:lstStyle/>
          <a:p>
            <a:pPr eaLnBrk="1" hangingPunct="1">
              <a:lnSpc>
                <a:spcPct val="90000"/>
              </a:lnSpc>
            </a:pPr>
            <a:endParaRPr lang="en-US" sz="2800" smtClean="0"/>
          </a:p>
          <a:p>
            <a:pPr eaLnBrk="1" hangingPunct="1">
              <a:lnSpc>
                <a:spcPct val="90000"/>
              </a:lnSpc>
            </a:pPr>
            <a:r>
              <a:rPr lang="en-US" sz="2800" smtClean="0"/>
              <a:t>managing the organization, operations, and resources in a way that promotes a safe, efficient, and effective learning environment. </a:t>
            </a:r>
          </a:p>
          <a:p>
            <a:pPr eaLnBrk="1" hangingPunct="1">
              <a:lnSpc>
                <a:spcPct val="90000"/>
              </a:lnSpc>
            </a:pPr>
            <a:r>
              <a:rPr lang="en-US" sz="2800" smtClean="0"/>
              <a:t>collaborating with families and other community members, responding to diverse community interests and needs, and mobilizing community resources.</a:t>
            </a:r>
          </a:p>
          <a:p>
            <a:pPr eaLnBrk="1" hangingPunct="1">
              <a:lnSpc>
                <a:spcPct val="90000"/>
              </a:lnSpc>
              <a:buFont typeface="Monotype Sorts" charset="2"/>
              <a:buNone/>
            </a:pPr>
            <a:endParaRPr lang="en-US" sz="280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endParaRPr lang="en-US" smtClean="0"/>
          </a:p>
        </p:txBody>
      </p:sp>
      <p:sp>
        <p:nvSpPr>
          <p:cNvPr id="32771" name="Rectangle 3"/>
          <p:cNvSpPr>
            <a:spLocks noGrp="1" noChangeArrowheads="1"/>
          </p:cNvSpPr>
          <p:nvPr>
            <p:ph idx="1"/>
          </p:nvPr>
        </p:nvSpPr>
        <p:spPr/>
        <p:txBody>
          <a:bodyPr/>
          <a:lstStyle/>
          <a:p>
            <a:pPr eaLnBrk="1" hangingPunct="1"/>
            <a:r>
              <a:rPr lang="en-US" smtClean="0"/>
              <a:t>acting with integrity, fairness, and in an ethical manner.</a:t>
            </a:r>
          </a:p>
          <a:p>
            <a:pPr eaLnBrk="1" hangingPunct="1"/>
            <a:r>
              <a:rPr lang="en-US" smtClean="0"/>
              <a:t>understanding, responding to , and influencing the larger political, social economic, legal, and cultural context.</a:t>
            </a:r>
          </a:p>
          <a:p>
            <a:pPr eaLnBrk="1" hangingPunct="1"/>
            <a:endParaRPr 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pPr eaLnBrk="1" hangingPunct="1"/>
            <a:r>
              <a:rPr lang="en-US" sz="4000" b="1" smtClean="0"/>
              <a:t>Philosophical Foundation for the School Executive Standards</a:t>
            </a:r>
            <a:r>
              <a:rPr lang="en-US" sz="4000" smtClean="0"/>
              <a:t> </a:t>
            </a:r>
          </a:p>
        </p:txBody>
      </p:sp>
      <p:sp>
        <p:nvSpPr>
          <p:cNvPr id="5123" name="Rectangle 3"/>
          <p:cNvSpPr>
            <a:spLocks noGrp="1" noChangeArrowheads="1"/>
          </p:cNvSpPr>
          <p:nvPr>
            <p:ph idx="1"/>
          </p:nvPr>
        </p:nvSpPr>
        <p:spPr/>
        <p:txBody>
          <a:bodyPr/>
          <a:lstStyle/>
          <a:p>
            <a:pPr eaLnBrk="1" hangingPunct="1">
              <a:lnSpc>
                <a:spcPct val="90000"/>
              </a:lnSpc>
            </a:pPr>
            <a:r>
              <a:rPr lang="en-US" sz="2400" smtClean="0"/>
              <a:t>Today schools must have proactive school executives who possess a great sense of urgency. </a:t>
            </a:r>
          </a:p>
          <a:p>
            <a:pPr eaLnBrk="1" hangingPunct="1">
              <a:lnSpc>
                <a:spcPct val="90000"/>
              </a:lnSpc>
            </a:pPr>
            <a:r>
              <a:rPr lang="en-US" sz="2400" smtClean="0"/>
              <a:t>The goal of school leadership is to transform schools so that large-scale, sustainable, continuous improvement becomes built in to their mode of operation. </a:t>
            </a:r>
          </a:p>
          <a:p>
            <a:pPr eaLnBrk="1" hangingPunct="1">
              <a:lnSpc>
                <a:spcPct val="90000"/>
              </a:lnSpc>
            </a:pPr>
            <a:r>
              <a:rPr lang="en-US" sz="2400" smtClean="0"/>
              <a:t>The moral purpose of school leadership is to create schools in which all students learn, the gap between high and low performance is greatly diminished and what students learn will prepare them for success in their futures, not ours.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endParaRPr lang="en-US" smtClean="0"/>
          </a:p>
        </p:txBody>
      </p:sp>
      <p:sp>
        <p:nvSpPr>
          <p:cNvPr id="6147" name="Rectangle 3"/>
          <p:cNvSpPr>
            <a:spLocks noGrp="1" noChangeArrowheads="1"/>
          </p:cNvSpPr>
          <p:nvPr>
            <p:ph idx="1"/>
          </p:nvPr>
        </p:nvSpPr>
        <p:spPr/>
        <p:txBody>
          <a:bodyPr/>
          <a:lstStyle/>
          <a:p>
            <a:pPr eaLnBrk="1" hangingPunct="1">
              <a:lnSpc>
                <a:spcPct val="90000"/>
              </a:lnSpc>
            </a:pPr>
            <a:r>
              <a:rPr lang="en-US" sz="2800" smtClean="0"/>
              <a:t>Leadership is not a position or a person. It is a practice that must be embedded in all job roles at all levels of the school district. </a:t>
            </a:r>
          </a:p>
          <a:p>
            <a:pPr eaLnBrk="1" hangingPunct="1">
              <a:lnSpc>
                <a:spcPct val="90000"/>
              </a:lnSpc>
            </a:pPr>
            <a:r>
              <a:rPr lang="en-US" sz="2800" smtClean="0"/>
              <a:t>The work of leadership is about working with, for and through people.  It is a social act. Whether we are discussing instructional leadership, change leadership or leadership as learning, people are always the medium for the leader.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endParaRPr lang="en-US" smtClean="0"/>
          </a:p>
        </p:txBody>
      </p:sp>
      <p:sp>
        <p:nvSpPr>
          <p:cNvPr id="7171" name="Rectangle 3"/>
          <p:cNvSpPr>
            <a:spLocks noGrp="1" noChangeArrowheads="1"/>
          </p:cNvSpPr>
          <p:nvPr>
            <p:ph idx="1"/>
          </p:nvPr>
        </p:nvSpPr>
        <p:spPr/>
        <p:txBody>
          <a:bodyPr/>
          <a:lstStyle/>
          <a:p>
            <a:pPr eaLnBrk="1" hangingPunct="1">
              <a:lnSpc>
                <a:spcPct val="90000"/>
              </a:lnSpc>
            </a:pPr>
            <a:r>
              <a:rPr lang="en-US" sz="2800" smtClean="0"/>
              <a:t>Leadership is not about doing everything oneself but it is always about creating processes and systems that will cause everything to happen.   </a:t>
            </a:r>
          </a:p>
          <a:p>
            <a:pPr eaLnBrk="1" hangingPunct="1">
              <a:lnSpc>
                <a:spcPct val="90000"/>
              </a:lnSpc>
            </a:pPr>
            <a:r>
              <a:rPr lang="en-US" sz="2800" smtClean="0"/>
              <a:t>Leadership is about the executive’s ability to select and develop a strong executive staff whose complementary strengths promote excellence in all seven functions of leadership identified in this document.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endParaRPr lang="en-US" smtClean="0"/>
          </a:p>
        </p:txBody>
      </p:sp>
      <p:sp>
        <p:nvSpPr>
          <p:cNvPr id="8195" name="Rectangle 3"/>
          <p:cNvSpPr>
            <a:spLocks noGrp="1" noChangeArrowheads="1"/>
          </p:cNvSpPr>
          <p:nvPr>
            <p:ph idx="1"/>
          </p:nvPr>
        </p:nvSpPr>
        <p:spPr/>
        <p:txBody>
          <a:bodyPr/>
          <a:lstStyle/>
          <a:p>
            <a:pPr eaLnBrk="1" hangingPunct="1">
              <a:lnSpc>
                <a:spcPct val="90000"/>
              </a:lnSpc>
            </a:pPr>
            <a:r>
              <a:rPr lang="en-US" sz="2400" smtClean="0"/>
              <a:t>The concept of leadership is extremely complex and systemic in nature.  Isolating the parts of leadership completely misses the power of the whole.  It is not just knowing what to do, but why to do it, how to do it and when to do it. </a:t>
            </a:r>
          </a:p>
          <a:p>
            <a:pPr eaLnBrk="1" hangingPunct="1">
              <a:lnSpc>
                <a:spcPct val="90000"/>
              </a:lnSpc>
            </a:pPr>
            <a:r>
              <a:rPr lang="en-US" sz="2400" smtClean="0"/>
              <a:t>Within a school district there are nested leadership systems (local boards of education, central office, school, and classroom).  For the organization to be successful these systems must be aligned and supportive, and function as a team.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pPr eaLnBrk="1" hangingPunct="1"/>
            <a:r>
              <a:rPr lang="en-US" sz="4000" b="1" smtClean="0"/>
              <a:t>Intended Purposes of the Standards</a:t>
            </a:r>
            <a:r>
              <a:rPr lang="en-US" sz="4000" smtClean="0"/>
              <a:t> </a:t>
            </a:r>
          </a:p>
        </p:txBody>
      </p:sp>
      <p:sp>
        <p:nvSpPr>
          <p:cNvPr id="9219" name="Rectangle 3"/>
          <p:cNvSpPr>
            <a:spLocks noGrp="1" noChangeArrowheads="1"/>
          </p:cNvSpPr>
          <p:nvPr>
            <p:ph idx="1"/>
          </p:nvPr>
        </p:nvSpPr>
        <p:spPr/>
        <p:txBody>
          <a:bodyPr/>
          <a:lstStyle/>
          <a:p>
            <a:pPr eaLnBrk="1" hangingPunct="1"/>
            <a:r>
              <a:rPr lang="en-US" smtClean="0"/>
              <a:t>To guide principals and assistant principals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pPr eaLnBrk="1" hangingPunct="1"/>
            <a:r>
              <a:rPr lang="en-US" smtClean="0"/>
              <a:t>In addition, these standards will: </a:t>
            </a:r>
          </a:p>
        </p:txBody>
      </p:sp>
      <p:sp>
        <p:nvSpPr>
          <p:cNvPr id="10243" name="Rectangle 3"/>
          <p:cNvSpPr>
            <a:spLocks noGrp="1" noChangeArrowheads="1"/>
          </p:cNvSpPr>
          <p:nvPr>
            <p:ph idx="1"/>
          </p:nvPr>
        </p:nvSpPr>
        <p:spPr/>
        <p:txBody>
          <a:bodyPr/>
          <a:lstStyle/>
          <a:p>
            <a:pPr eaLnBrk="1" hangingPunct="1">
              <a:lnSpc>
                <a:spcPct val="90000"/>
              </a:lnSpc>
            </a:pPr>
            <a:r>
              <a:rPr lang="en-US" sz="2400" smtClean="0"/>
              <a:t>Inform higher education programs in developing the content and requirements of school executive degree programs; </a:t>
            </a:r>
          </a:p>
          <a:p>
            <a:pPr eaLnBrk="1" hangingPunct="1">
              <a:lnSpc>
                <a:spcPct val="90000"/>
              </a:lnSpc>
            </a:pPr>
            <a:r>
              <a:rPr lang="en-US" sz="2400" smtClean="0"/>
              <a:t>Focus the goals and objectives of districts as they support, monitor and evaluate their school executives;</a:t>
            </a:r>
          </a:p>
          <a:p>
            <a:pPr eaLnBrk="1" hangingPunct="1">
              <a:lnSpc>
                <a:spcPct val="90000"/>
              </a:lnSpc>
            </a:pPr>
            <a:r>
              <a:rPr lang="en-US" sz="2400" smtClean="0"/>
              <a:t>Guide professional development for school executives; </a:t>
            </a:r>
          </a:p>
          <a:p>
            <a:pPr eaLnBrk="1" hangingPunct="1">
              <a:lnSpc>
                <a:spcPct val="90000"/>
              </a:lnSpc>
            </a:pPr>
            <a:r>
              <a:rPr lang="en-US" sz="2400" smtClean="0"/>
              <a:t>Serve as a tool in developing coaching and mentoring programs for school executives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WU PowerPoint Theme">
  <a:themeElements>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uman">
      <a:fillStyleLst>
        <a:solidFill>
          <a:schemeClr val="phClr"/>
        </a:solidFill>
        <a:gradFill>
          <a:gsLst>
            <a:gs pos="0">
              <a:schemeClr val="phClr">
                <a:tint val="30000"/>
                <a:satMod val="175000"/>
              </a:schemeClr>
            </a:gs>
            <a:gs pos="50000">
              <a:schemeClr val="phClr">
                <a:tint val="55000"/>
                <a:satMod val="200000"/>
              </a:schemeClr>
            </a:gs>
            <a:gs pos="70000">
              <a:schemeClr val="phClr">
                <a:tint val="70000"/>
                <a:satMod val="175000"/>
              </a:schemeClr>
            </a:gs>
            <a:gs pos="100000">
              <a:schemeClr val="phClr">
                <a:tint val="85000"/>
                <a:satMod val="175000"/>
              </a:schemeClr>
            </a:gs>
          </a:gsLst>
          <a:lin ang="8000000" scaled="1"/>
        </a:gradFill>
        <a:gradFill>
          <a:gsLst>
            <a:gs pos="0">
              <a:schemeClr val="phClr">
                <a:shade val="100000"/>
                <a:satMod val="140000"/>
              </a:schemeClr>
            </a:gs>
            <a:gs pos="40000">
              <a:schemeClr val="phClr">
                <a:shade val="65000"/>
                <a:satMod val="140000"/>
              </a:schemeClr>
            </a:gs>
            <a:gs pos="70000">
              <a:schemeClr val="phClr">
                <a:shade val="40000"/>
                <a:satMod val="115000"/>
              </a:schemeClr>
            </a:gs>
            <a:gs pos="100000">
              <a:schemeClr val="phClr">
                <a:shade val="20000"/>
                <a:satMod val="115000"/>
              </a:schemeClr>
            </a:gs>
          </a:gsLst>
          <a:lin ang="8000000" scaled="1"/>
        </a:gradFill>
      </a:fillStyleLst>
      <a:lnStyleLst>
        <a:ln w="5000" cap="rnd" cmpd="sng" algn="ctr">
          <a:solidFill>
            <a:schemeClr val="phClr"/>
          </a:solidFill>
          <a:prstDash val="solid"/>
        </a:ln>
        <a:ln w="12700" cap="rnd" cmpd="sng" algn="ctr">
          <a:solidFill>
            <a:schemeClr val="phClr"/>
          </a:solidFill>
          <a:prstDash val="solid"/>
        </a:ln>
        <a:ln w="28100" cap="rnd" cmpd="sng" algn="ctr">
          <a:solidFill>
            <a:schemeClr val="phClr"/>
          </a:solidFill>
          <a:prstDash val="solid"/>
        </a:ln>
      </a:lnStyleLst>
      <a:effectStyleLst>
        <a:effectStyle>
          <a:effectLst>
            <a:outerShdw blurRad="39000" dist="25400" dir="9000000" rotWithShape="0">
              <a:srgbClr val="1A0000">
                <a:alpha val="35000"/>
              </a:srgbClr>
            </a:outerShdw>
          </a:effectLst>
        </a:effectStyle>
        <a:effectStyle>
          <a:effectLst>
            <a:outerShdw blurRad="39000" dist="25400" dir="9000000" rotWithShape="0">
              <a:srgbClr val="1A0000">
                <a:alpha val="40000"/>
              </a:srgbClr>
            </a:outerShdw>
          </a:effectLst>
        </a:effectStyle>
        <a:effectStyle>
          <a:effectLst>
            <a:outerShdw blurRad="39000" dist="25400" dir="9000000" rotWithShape="0">
              <a:srgbClr val="000000">
                <a:alpha val="40000"/>
              </a:srgbClr>
            </a:outerShdw>
          </a:effectLst>
          <a:scene3d>
            <a:camera prst="orthographicFront">
              <a:rot lat="0" lon="0" rev="0"/>
            </a:camera>
            <a:lightRig rig="brightRoom" dir="tr">
              <a:rot lat="0" lon="0" rev="3540000"/>
            </a:lightRig>
          </a:scene3d>
          <a:sp3d prstMaterial="matte">
            <a:bevelT w="190500" h="44450" prst="cross"/>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GWU PowerPoint Theme</Template>
  <TotalTime>432</TotalTime>
  <Words>2496</Words>
  <Application>Microsoft Office PowerPoint</Application>
  <PresentationFormat>On-screen Show (4:3)</PresentationFormat>
  <Paragraphs>128</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GWU PowerPoint Theme</vt:lpstr>
      <vt:lpstr>North Carolina Standards for School Administrators As Amended by the State Board of Education, December 7, 2006</vt:lpstr>
      <vt:lpstr>FUTURE-READY STUDENTS For the 21st Century</vt:lpstr>
      <vt:lpstr>A New Vision of School Leadership </vt:lpstr>
      <vt:lpstr>Philosophical Foundation for the School Executive Standards </vt:lpstr>
      <vt:lpstr>PowerPoint Presentation</vt:lpstr>
      <vt:lpstr>PowerPoint Presentation</vt:lpstr>
      <vt:lpstr>PowerPoint Presentation</vt:lpstr>
      <vt:lpstr>Intended Purposes of the Standards </vt:lpstr>
      <vt:lpstr>In addition, these standards will: </vt:lpstr>
      <vt:lpstr>Organization of the Standards </vt:lpstr>
      <vt:lpstr>PowerPoint Presentation</vt:lpstr>
      <vt:lpstr>The Seven Standards of Executive Leadership and Their Connection </vt:lpstr>
      <vt:lpstr>PowerPoint Presentation</vt:lpstr>
      <vt:lpstr>Standard 1:  Strategic Leadership</vt:lpstr>
      <vt:lpstr>Standard 2: Instructional Leadership</vt:lpstr>
      <vt:lpstr>Standard 3:  Cultural Leadership</vt:lpstr>
      <vt:lpstr>Standard 4:  Human Resource Leadership </vt:lpstr>
      <vt:lpstr>Standard 5:  Managerial Leadership</vt:lpstr>
      <vt:lpstr>Standard 6:  External Development Leadership</vt:lpstr>
      <vt:lpstr>Standard 7:  Micropolitical Leadership</vt:lpstr>
      <vt:lpstr>Competencies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EELC Standards</vt:lpstr>
      <vt:lpstr>PowerPoint Presentation</vt:lpstr>
      <vt:lpstr>PowerPoint Presentation</vt:lpstr>
    </vt:vector>
  </TitlesOfParts>
  <Company>acs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North Carolina Standards for School Administrators</dc:title>
  <dc:creator>acs</dc:creator>
  <cp:lastModifiedBy>Jeff Church</cp:lastModifiedBy>
  <cp:revision>22</cp:revision>
  <dcterms:created xsi:type="dcterms:W3CDTF">2007-07-25T20:30:02Z</dcterms:created>
  <dcterms:modified xsi:type="dcterms:W3CDTF">2012-09-05T11:45:05Z</dcterms:modified>
</cp:coreProperties>
</file>